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7" r:id="rId13"/>
  </p:sldIdLst>
  <p:sldSz cx="14630400" cy="8229600"/>
  <p:notesSz cx="8229600" cy="14630400"/>
  <p:embeddedFontLst>
    <p:embeddedFont>
      <p:font typeface="Gelasio" panose="020B0604020202020204" charset="0"/>
      <p:regular r:id="rId15"/>
    </p:embeddedFont>
    <p:embeddedFont>
      <p:font typeface="Gelasio Semi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6418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D1C89-1328-2B94-8BBF-646712E76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D98904-FCEC-8C25-205F-2A530E059C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A3C229-86E9-BC62-55E3-D846667D01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1D13A-5F40-F337-0D9F-6075D963EB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315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033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ESG Reporter: AI-Driven ESG Document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88619"/>
            <a:ext cx="508254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Mentor: Dr. P. Manasa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816092" y="5095756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Team Members: Ananya Sriram, Anshita Sugandhi, P. Shriya, Deepak Jhanwar, Ansh Sugandhi</a:t>
            </a:r>
            <a:endParaRPr lang="en-US" sz="22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2BC962-0ADB-D0C3-898F-844E0AC57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0344" y="7697903"/>
            <a:ext cx="2010056" cy="41915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70" y="0"/>
            <a:ext cx="1320034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123" y="0"/>
            <a:ext cx="11071092" cy="67464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4C2A8A-A3A4-C6E8-E455-3B681A6ADC09}"/>
              </a:ext>
            </a:extLst>
          </p:cNvPr>
          <p:cNvSpPr txBox="1"/>
          <p:nvPr/>
        </p:nvSpPr>
        <p:spPr>
          <a:xfrm>
            <a:off x="1505414" y="6958362"/>
            <a:ext cx="1107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The screenshots illustrate how the system responds intelligently to user queries, demonstrating its core capability to analyze, interpret, and generate meaningful insights from ESG-related information.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52393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          Thank You!</a:t>
            </a:r>
            <a:endParaRPr lang="en-US" sz="8900" dirty="0"/>
          </a:p>
        </p:txBody>
      </p:sp>
      <p:sp>
        <p:nvSpPr>
          <p:cNvPr id="3" name="Text 1"/>
          <p:cNvSpPr/>
          <p:nvPr/>
        </p:nvSpPr>
        <p:spPr>
          <a:xfrm>
            <a:off x="793790" y="471023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endParaRPr lang="en-US" sz="3550" dirty="0"/>
          </a:p>
        </p:txBody>
      </p:sp>
      <p:pic>
        <p:nvPicPr>
          <p:cNvPr id="5" name="Picture 4" descr="A white surface with a black border&#10;&#10;AI-generated content may be incorrect.">
            <a:extLst>
              <a:ext uri="{FF2B5EF4-FFF2-40B4-BE49-F238E27FC236}">
                <a16:creationId xmlns:a16="http://schemas.microsoft.com/office/drawing/2014/main" id="{526DA703-6C31-BEA7-2442-75C98718C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7118" y="7553718"/>
            <a:ext cx="2562583" cy="5620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74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B2A599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69808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ESG Reporter is an AI-powered system designed to automatically analyze financial documents and identify whether they contain Environment, Social, and Governance (ESG) related content.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56121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system extracts relevant ESG information using transformer-based models and generates structured insights that help organizations understand their sustainability performance.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42435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Our work focuses on automating a process that is usually time-consuming and manually intensive, especially when analyzing lengthy reports like annual reports, CSR reports, or sustainability filings.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28749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project integrates document processing, ESG classification, and recommendation generation into one seamless workflow that produces a concise and actionable ESG summary.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215062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ultimate goal is to support companies, auditors, and analysts in improving ESG compliance and making informed decisions based on objective AI-driven insights.</a:t>
            </a: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BE584F-0111-EB8D-E374-146C43123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3154" y="7687511"/>
            <a:ext cx="2010056" cy="4191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819" y="725567"/>
            <a:ext cx="9910763" cy="37086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723448"/>
            <a:ext cx="6166009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D3C5B6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Final System Architecture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5788581"/>
            <a:ext cx="6286262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• The data moves sequentially from document ingestion → cleaning → entity extraction → ESG tagging → validation → knowledge graph storage, after which the model layer retrieves this enriched information to perform ESG scoring and generate the final sustainability rep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7557968" y="5788581"/>
            <a:ext cx="6286262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• The architecture integrates rule-based preprocessing, knowledge-graph enrichment, and transformer-based models—such as financial text understanding modules and Qwen2.5-1.5B-Instruct—into one unified pipeline that ensures accurate ESG analysis supported by automated quality metrics and human-in-the-loop feedback.</a:t>
            </a:r>
            <a:endParaRPr lang="en-US" sz="15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A1A44D-7A00-A49F-3BB9-D98196032C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44718" y="7697903"/>
            <a:ext cx="2010056" cy="41915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664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3C5B6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49053"/>
            <a:ext cx="6407944" cy="2633543"/>
          </a:xfrm>
          <a:prstGeom prst="roundRect">
            <a:avLst>
              <a:gd name="adj" fmla="val 1292"/>
            </a:avLst>
          </a:prstGeom>
          <a:solidFill>
            <a:srgbClr val="EEE8DD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175867"/>
            <a:ext cx="47610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I. Core languages and frameworks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2666286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Python 3.13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(Backend Core)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0604" y="3108484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React 18+ / TypeScript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(Frontend UI)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0604" y="355068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FastAPI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(Async Web Framework)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0604" y="3992880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Tailwind CSS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(Styling)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1949053"/>
            <a:ext cx="6408063" cy="2633543"/>
          </a:xfrm>
          <a:prstGeom prst="roundRect">
            <a:avLst>
              <a:gd name="adj" fmla="val 1292"/>
            </a:avLst>
          </a:prstGeom>
          <a:solidFill>
            <a:srgbClr val="EEE8DD"/>
          </a:solidFill>
          <a:ln/>
        </p:spPr>
      </p:sp>
      <p:sp>
        <p:nvSpPr>
          <p:cNvPr id="10" name="Text 8"/>
          <p:cNvSpPr/>
          <p:nvPr/>
        </p:nvSpPr>
        <p:spPr>
          <a:xfrm>
            <a:off x="7655362" y="2175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II. Databases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55362" y="2666286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SQLite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(Embedded DB for History)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55362" y="310848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SQLAlchemy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(ORM) &amp; </a:t>
            </a: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Alembic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(Migrations)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655362" y="3550682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Uvicorn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(ASGI Server)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93790" y="4809411"/>
            <a:ext cx="6407944" cy="2633543"/>
          </a:xfrm>
          <a:prstGeom prst="roundRect">
            <a:avLst>
              <a:gd name="adj" fmla="val 1292"/>
            </a:avLst>
          </a:prstGeom>
          <a:solidFill>
            <a:srgbClr val="EEE8DD"/>
          </a:solidFill>
          <a:ln/>
        </p:spPr>
      </p:sp>
      <p:sp>
        <p:nvSpPr>
          <p:cNvPr id="15" name="Text 13"/>
          <p:cNvSpPr/>
          <p:nvPr/>
        </p:nvSpPr>
        <p:spPr>
          <a:xfrm>
            <a:off x="1020604" y="5036225"/>
            <a:ext cx="39914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III. AI/ML Stack &amp; Inference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1020604" y="5526643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Qwen 2.5-1.5B-Instruct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20604" y="5968841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Adapter: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Fine-tuned fingesg4 (ESG specialization)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20604" y="6411039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Inference Engine: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LM Studio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020604" y="6853238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OpenAI Python Client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4809411"/>
            <a:ext cx="6408063" cy="2633543"/>
          </a:xfrm>
          <a:prstGeom prst="roundRect">
            <a:avLst>
              <a:gd name="adj" fmla="val 1292"/>
            </a:avLst>
          </a:prstGeom>
          <a:solidFill>
            <a:srgbClr val="EEE8DD"/>
          </a:solidFill>
          <a:ln/>
        </p:spPr>
      </p:sp>
      <p:sp>
        <p:nvSpPr>
          <p:cNvPr id="21" name="Text 19"/>
          <p:cNvSpPr/>
          <p:nvPr/>
        </p:nvSpPr>
        <p:spPr>
          <a:xfrm>
            <a:off x="7655362" y="5036225"/>
            <a:ext cx="34725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IV. Development &amp; Tools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655362" y="5526643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VS Code / Jupyter Notebooks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655362" y="5968841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Version Control: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Git / GitHub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655362" y="6411039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Frontend Tools: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Vite, npm/pnpm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7655362" y="685323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Security: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bcrypt, HTTPOnly JWT Cookies</a:t>
            </a:r>
            <a:endParaRPr lang="en-US" sz="175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B1DB154-C1AD-C5FD-4E47-60FCEBF10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3936" y="7772201"/>
            <a:ext cx="2010056" cy="41915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85216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70" y="2510790"/>
            <a:ext cx="4808220" cy="32080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45950" y="1568768"/>
            <a:ext cx="719066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3C5B6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Model Performance Comparison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645950" y="3077051"/>
            <a:ext cx="7190661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fine-tuned ESG model outperforms the base model across all major evaluation metrics.</a:t>
            </a:r>
            <a:endParaRPr lang="en-US" sz="2650" dirty="0"/>
          </a:p>
        </p:txBody>
      </p:sp>
      <p:sp>
        <p:nvSpPr>
          <p:cNvPr id="6" name="Text 2"/>
          <p:cNvSpPr/>
          <p:nvPr/>
        </p:nvSpPr>
        <p:spPr>
          <a:xfrm>
            <a:off x="6645950" y="4443651"/>
            <a:ext cx="7190661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Large gains in metrics like perplexity, BLEU, and Exact Match highlight better understanding and generation.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6645950" y="5810250"/>
            <a:ext cx="719066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Overall, the fine-tuned model delivers more accurate and reliable ESG insights.</a:t>
            </a:r>
            <a:endParaRPr lang="en-US" sz="26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235F8-7292-69F0-B665-45F7F9CC98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34326" y="7718685"/>
            <a:ext cx="2010056" cy="41915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6671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D3C5B6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Learnings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060502"/>
            <a:ext cx="6244709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- We learned that ESG-specific fine-tuning significantly strengthens the model's understanding and accuracy.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25102"/>
            <a:ext cx="6244709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- Building the full pipeline gave us deeper insight into model integration, preprocessing, and API communication.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99521" y="2266712"/>
            <a:ext cx="552080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D3C5B6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Real-World Applications</a:t>
            </a:r>
            <a:endParaRPr lang="en-US" sz="3550" dirty="0"/>
          </a:p>
        </p:txBody>
      </p:sp>
      <p:sp>
        <p:nvSpPr>
          <p:cNvPr id="6" name="Text 4"/>
          <p:cNvSpPr/>
          <p:nvPr/>
        </p:nvSpPr>
        <p:spPr>
          <a:xfrm>
            <a:off x="7599521" y="3060502"/>
            <a:ext cx="6244709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- The system can help companies quickly analyze ESG risks, compliance issues, and sustainability scores.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625102"/>
            <a:ext cx="6244709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- Financial analysts can use it to interpret lengthy ESG documents more efficiently and make informed decisions.</a:t>
            </a: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04F824-A4D7-4245-9455-2EBFC5A19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545" y="7687512"/>
            <a:ext cx="2010056" cy="41915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6671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D3C5B6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Challenges Faced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060502"/>
            <a:ext cx="6244709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- Handling different PDF formats and ensuring consistent text extraction was technically challenging.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25102"/>
            <a:ext cx="6244709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- Model integration with LM Studio and maintaining stable inference performance required considerable tuning.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99521" y="2266712"/>
            <a:ext cx="581370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D3C5B6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Limitations We Overcame</a:t>
            </a:r>
            <a:endParaRPr lang="en-US" sz="3550" dirty="0"/>
          </a:p>
        </p:txBody>
      </p:sp>
      <p:sp>
        <p:nvSpPr>
          <p:cNvPr id="6" name="Text 4"/>
          <p:cNvSpPr/>
          <p:nvPr/>
        </p:nvSpPr>
        <p:spPr>
          <a:xfrm>
            <a:off x="7599521" y="3060502"/>
            <a:ext cx="6244709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- Improved our model's performance by optimizing it within the limited computational resources available.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625102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- Ensured strong model performance even without access to extremely large models.</a:t>
            </a: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6C9330-DDD8-E6E7-3362-FC9BB66EF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0344" y="7687512"/>
            <a:ext cx="2010056" cy="4191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E2A70-6AB7-550D-9E02-D30E8525F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0E2A00B-D8B3-AC47-9053-5DE689AEC6C7}"/>
              </a:ext>
            </a:extLst>
          </p:cNvPr>
          <p:cNvSpPr/>
          <p:nvPr/>
        </p:nvSpPr>
        <p:spPr>
          <a:xfrm>
            <a:off x="793790" y="239946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4" name="neww">
            <a:hlinkClick r:id="" action="ppaction://media"/>
            <a:extLst>
              <a:ext uri="{FF2B5EF4-FFF2-40B4-BE49-F238E27FC236}">
                <a16:creationId xmlns:a16="http://schemas.microsoft.com/office/drawing/2014/main" id="{ACD3CCC3-9E5F-6CF7-747B-26292CF157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5736" y="713679"/>
            <a:ext cx="12418928" cy="66245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BD73DA-52FF-0EF5-976B-0578A6E19F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99531" y="7748128"/>
            <a:ext cx="2848373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41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86" y="0"/>
            <a:ext cx="13250108" cy="822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25CAEE-B59A-F2D4-4852-BC27DA991C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199" y="0"/>
            <a:ext cx="2888673" cy="4572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602</Words>
  <Application>Microsoft Office PowerPoint</Application>
  <PresentationFormat>Custom</PresentationFormat>
  <Paragraphs>62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Gelasio Semi Bold</vt:lpstr>
      <vt:lpstr>Arial</vt:lpstr>
      <vt:lpstr>Gelasio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Suman Pothamshetty</dc:creator>
  <cp:lastModifiedBy>Deepak Jhanwar</cp:lastModifiedBy>
  <cp:revision>3</cp:revision>
  <dcterms:created xsi:type="dcterms:W3CDTF">2025-12-12T18:59:16Z</dcterms:created>
  <dcterms:modified xsi:type="dcterms:W3CDTF">2025-12-12T21:16:55Z</dcterms:modified>
</cp:coreProperties>
</file>